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6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10/29/2013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3.3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Installment Buying and Credit Cards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732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6760"/>
          </a:xfrm>
        </p:spPr>
        <p:txBody>
          <a:bodyPr/>
          <a:lstStyle/>
          <a:p>
            <a:r>
              <a:rPr lang="en-US" dirty="0" smtClean="0"/>
              <a:t>Lets say we have an average daily balance of $456 on a credit card with an APR of 12.9%, over a billing period of 31 days.  What would be the finance charge be?</a:t>
            </a:r>
          </a:p>
          <a:p>
            <a:r>
              <a:rPr lang="en-US" dirty="0" smtClean="0"/>
              <a:t>456*(.129/365)*31=$5.00 (to the nearest cent)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318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>
            <a:normAutofit/>
          </a:bodyPr>
          <a:lstStyle/>
          <a:p>
            <a:r>
              <a:rPr lang="en-US" dirty="0" smtClean="0"/>
              <a:t>The balance on the Harry’s credit card on May 12, his billing date, was </a:t>
            </a:r>
            <a:r>
              <a:rPr lang="en-US" i="1" dirty="0" smtClean="0"/>
              <a:t>g</a:t>
            </a:r>
            <a:r>
              <a:rPr lang="en-US" dirty="0" smtClean="0"/>
              <a:t>378.50.  For the period ending June 11, he made the following transactions.</a:t>
            </a:r>
          </a:p>
          <a:p>
            <a:r>
              <a:rPr lang="en-US" dirty="0" smtClean="0"/>
              <a:t>May 12, Charge : toys, </a:t>
            </a:r>
            <a:r>
              <a:rPr lang="en-US" i="1" dirty="0"/>
              <a:t>g</a:t>
            </a:r>
            <a:r>
              <a:rPr lang="en-US" dirty="0" smtClean="0"/>
              <a:t>129.79</a:t>
            </a:r>
          </a:p>
          <a:p>
            <a:r>
              <a:rPr lang="en-US" dirty="0" smtClean="0"/>
              <a:t>May 15, Payment: </a:t>
            </a:r>
            <a:r>
              <a:rPr lang="en-US" i="1" dirty="0"/>
              <a:t>g</a:t>
            </a:r>
            <a:r>
              <a:rPr lang="en-US" dirty="0" smtClean="0"/>
              <a:t>50.00</a:t>
            </a:r>
          </a:p>
          <a:p>
            <a:r>
              <a:rPr lang="en-US" dirty="0" smtClean="0"/>
              <a:t>May 18, Charge: Clothing, </a:t>
            </a:r>
            <a:r>
              <a:rPr lang="en-US" i="1" dirty="0"/>
              <a:t>g</a:t>
            </a:r>
            <a:r>
              <a:rPr lang="en-US" dirty="0" smtClean="0"/>
              <a:t>135.85</a:t>
            </a:r>
          </a:p>
          <a:p>
            <a:r>
              <a:rPr lang="en-US" dirty="0" smtClean="0"/>
              <a:t>May 29, Charge: Gasoline, </a:t>
            </a:r>
            <a:r>
              <a:rPr lang="en-US" i="1" dirty="0"/>
              <a:t>g</a:t>
            </a:r>
            <a:r>
              <a:rPr lang="en-US" dirty="0" smtClean="0"/>
              <a:t>37.63</a:t>
            </a:r>
          </a:p>
          <a:p>
            <a:pPr marL="651510" indent="-514350">
              <a:buFont typeface="+mj-lt"/>
              <a:buAutoNum type="alphaUcPeriod"/>
            </a:pPr>
            <a:r>
              <a:rPr lang="en-US" dirty="0" smtClean="0"/>
              <a:t>Find the average daily balance for the billing period.</a:t>
            </a:r>
          </a:p>
          <a:p>
            <a:pPr marL="651510" indent="-514350">
              <a:buFont typeface="+mj-lt"/>
              <a:buAutoNum type="alphaUcPeriod"/>
            </a:pPr>
            <a:r>
              <a:rPr lang="en-US" dirty="0" smtClean="0"/>
              <a:t>Find the finance charge that is due on June 12.  Assume APR of 15.6%</a:t>
            </a:r>
          </a:p>
          <a:p>
            <a:pPr marL="651510" indent="-514350">
              <a:buFont typeface="+mj-lt"/>
              <a:buAutoNum type="alphaUcPeriod"/>
            </a:pPr>
            <a:r>
              <a:rPr lang="en-US" dirty="0" smtClean="0"/>
              <a:t>Find the balance that is due on June 12.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80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3777194"/>
              </p:ext>
            </p:extLst>
          </p:nvPr>
        </p:nvGraphicFramePr>
        <p:xfrm>
          <a:off x="443345" y="1295400"/>
          <a:ext cx="8229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of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 Due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#of Days*Balance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 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g378.50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g378.50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May13-14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g508.29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g1016.58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r>
                        <a:rPr lang="en-US" baseline="0" dirty="0" smtClean="0"/>
                        <a:t> 15-17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g458.29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g1374.87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 18-28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g594.14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g6535.54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</a:t>
                      </a:r>
                      <a:r>
                        <a:rPr lang="en-US" baseline="0" dirty="0" smtClean="0"/>
                        <a:t> 29-June 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g631.77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g8844.78</a:t>
                      </a:r>
                      <a:endParaRPr lang="en-US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Totals: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g18150.27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200" y="4123730"/>
            <a:ext cx="7848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average daily balance us 18150.27/31 = g585.49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finance charge is 585.49*(.156/365)*31=g7.76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The balance due on June 12 is 631.77+7.76=g639.53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032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699760"/>
          </a:xfrm>
        </p:spPr>
        <p:txBody>
          <a:bodyPr/>
          <a:lstStyle/>
          <a:p>
            <a:r>
              <a:rPr lang="en-US" dirty="0" smtClean="0"/>
              <a:t>The balance on Smiths Credit card on November 8, their billing date, was $812.96.  For the period ending December 7, they made the following transactions.</a:t>
            </a:r>
          </a:p>
          <a:p>
            <a:r>
              <a:rPr lang="en-US" dirty="0" smtClean="0"/>
              <a:t>November 13, charge: toys, $231.10</a:t>
            </a:r>
          </a:p>
          <a:p>
            <a:r>
              <a:rPr lang="en-US" dirty="0" smtClean="0"/>
              <a:t>November 15, Payment: $500</a:t>
            </a:r>
          </a:p>
          <a:p>
            <a:r>
              <a:rPr lang="en-US" dirty="0" smtClean="0"/>
              <a:t>November 29, charge: Clothing, $87.19</a:t>
            </a:r>
          </a:p>
          <a:p>
            <a:r>
              <a:rPr lang="en-US" dirty="0" smtClean="0"/>
              <a:t>Assuming they have an APR of 5.9%, find the balance that is due on December 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611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200400"/>
            <a:ext cx="8458200" cy="3108960"/>
          </a:xfrm>
        </p:spPr>
        <p:txBody>
          <a:bodyPr/>
          <a:lstStyle/>
          <a:p>
            <a:r>
              <a:rPr lang="en-US" dirty="0" smtClean="0"/>
              <a:t>The average daily balance </a:t>
            </a:r>
            <a:r>
              <a:rPr lang="en-US" smtClean="0"/>
              <a:t>is $19451.01/30=$648.37</a:t>
            </a:r>
            <a:endParaRPr lang="en-US" dirty="0" smtClean="0"/>
          </a:p>
          <a:p>
            <a:r>
              <a:rPr lang="en-US" dirty="0" smtClean="0"/>
              <a:t>That makes the finance charge 648.37*(.059/365)*</a:t>
            </a:r>
            <a:r>
              <a:rPr lang="en-US" smtClean="0"/>
              <a:t>30=$3.14 </a:t>
            </a:r>
            <a:endParaRPr lang="en-US" dirty="0" smtClean="0"/>
          </a:p>
          <a:p>
            <a:r>
              <a:rPr lang="en-US" dirty="0" smtClean="0"/>
              <a:t>Then, the balance forwarded </a:t>
            </a:r>
            <a:r>
              <a:rPr lang="en-US" smtClean="0"/>
              <a:t>is $631.25+$3.14=$634.39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734862"/>
              </p:ext>
            </p:extLst>
          </p:nvPr>
        </p:nvGraphicFramePr>
        <p:xfrm>
          <a:off x="533400" y="228600"/>
          <a:ext cx="8382000" cy="281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Dates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#of days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Balance due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#of days *balance</a:t>
                      </a:r>
                      <a:endParaRPr lang="en-US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Nov 8-12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$812.96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$4064.80</a:t>
                      </a:r>
                      <a:endParaRPr lang="en-US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Nov 13-14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$1044.06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$2088.12</a:t>
                      </a:r>
                      <a:endParaRPr lang="en-US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Nov 15-28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$544.06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$7616.84</a:t>
                      </a:r>
                      <a:endParaRPr lang="en-US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Nov29-dec7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$631.25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$5681.25</a:t>
                      </a:r>
                      <a:endParaRPr lang="en-US" dirty="0"/>
                    </a:p>
                  </a:txBody>
                  <a:tcPr/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dirty="0" smtClean="0"/>
                        <a:t>Totals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$19,451.01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4771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 3.3 </a:t>
            </a:r>
            <a:r>
              <a:rPr lang="en-US" dirty="0" err="1" smtClean="0"/>
              <a:t>pg</a:t>
            </a:r>
            <a:r>
              <a:rPr lang="en-US" dirty="0" smtClean="0"/>
              <a:t> 184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1-15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9348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</a:t>
            </a:r>
            <a:r>
              <a:rPr lang="en-US" dirty="0"/>
              <a:t>F</a:t>
            </a:r>
            <a:r>
              <a:rPr lang="en-US" dirty="0" smtClean="0"/>
              <a:t>inance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finance charge is the amount of the purchase in excess of the selling price. </a:t>
            </a:r>
          </a:p>
          <a:p>
            <a:r>
              <a:rPr lang="en-US" dirty="0" smtClean="0"/>
              <a:t>Barry wants to purchase a </a:t>
            </a:r>
            <a:r>
              <a:rPr lang="en-US" dirty="0" err="1" smtClean="0"/>
              <a:t>tv</a:t>
            </a:r>
            <a:r>
              <a:rPr lang="en-US" dirty="0" smtClean="0"/>
              <a:t> for $1540.  Since he does not have the cash up front, he enter into an agreement to pay $55 a month for 36 months.  Find the total cost and the finance charge for this purchase.  </a:t>
            </a:r>
          </a:p>
          <a:p>
            <a:r>
              <a:rPr lang="en-US" dirty="0" smtClean="0"/>
              <a:t>55*36=1980.  therefore, the finance charge would be then 1980-1540=$440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872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Monthly Payments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light saber is for sale at a price </a:t>
            </a:r>
            <a:r>
              <a:rPr lang="en-US" smtClean="0"/>
              <a:t>of $1250</a:t>
            </a:r>
            <a:r>
              <a:rPr lang="en-US" dirty="0" smtClean="0"/>
              <a:t>, but it may be purchased on an installment plan by </a:t>
            </a:r>
            <a:r>
              <a:rPr lang="en-US" smtClean="0"/>
              <a:t>paying $300down</a:t>
            </a:r>
            <a:r>
              <a:rPr lang="en-US" dirty="0" smtClean="0"/>
              <a:t>, and then paying the balance plus 16% simple interest in 12 monthly payments.  What would be the amount of each payment?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300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04360"/>
          </a:xfrm>
        </p:spPr>
        <p:txBody>
          <a:bodyPr/>
          <a:lstStyle/>
          <a:p>
            <a:r>
              <a:rPr lang="en-US" dirty="0" smtClean="0"/>
              <a:t>Using simple interest formula, I = 950*.16*1=$152.  So 950 + 152 = $1102 is the balance.  Since there will be 12 payments, each one should be 1102/12=$91.83  </a:t>
            </a:r>
          </a:p>
          <a:p>
            <a:r>
              <a:rPr lang="en-US" dirty="0" smtClean="0"/>
              <a:t>The total cost of the light saber would be the price of $1250  plus the finance charge of 152, or $1402.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61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40"/>
            <a:ext cx="8229600" cy="5166360"/>
          </a:xfrm>
        </p:spPr>
        <p:txBody>
          <a:bodyPr/>
          <a:lstStyle/>
          <a:p>
            <a:r>
              <a:rPr lang="en-US" dirty="0" smtClean="0"/>
              <a:t>Ron </a:t>
            </a:r>
            <a:r>
              <a:rPr lang="en-US" dirty="0" err="1" smtClean="0"/>
              <a:t>Weasly</a:t>
            </a:r>
            <a:r>
              <a:rPr lang="en-US" dirty="0" smtClean="0"/>
              <a:t> buys a Nimbus 2000 for </a:t>
            </a:r>
            <a:r>
              <a:rPr lang="en-US" i="1" dirty="0" smtClean="0"/>
              <a:t>g450</a:t>
            </a:r>
            <a:r>
              <a:rPr lang="en-US" dirty="0" smtClean="0"/>
              <a:t> (</a:t>
            </a:r>
            <a:r>
              <a:rPr lang="en-US" i="1" dirty="0" smtClean="0"/>
              <a:t>g-</a:t>
            </a:r>
            <a:r>
              <a:rPr lang="en-US" dirty="0" smtClean="0"/>
              <a:t>galleons, currency in the wizard world) and pays for it over two years with 11.5% simple interest. What is the monthly payment.  </a:t>
            </a:r>
          </a:p>
          <a:p>
            <a:r>
              <a:rPr lang="en-US" dirty="0" smtClean="0"/>
              <a:t>I=450*.115*2=103.50</a:t>
            </a:r>
          </a:p>
          <a:p>
            <a:r>
              <a:rPr lang="en-US" dirty="0" smtClean="0"/>
              <a:t>Total amount=103.5+450=553.5</a:t>
            </a:r>
          </a:p>
          <a:p>
            <a:r>
              <a:rPr lang="en-US" dirty="0" smtClean="0"/>
              <a:t>553.5/24=23.06</a:t>
            </a:r>
          </a:p>
          <a:p>
            <a:r>
              <a:rPr lang="en-US" dirty="0" smtClean="0"/>
              <a:t>So the monthly payment is </a:t>
            </a:r>
            <a:r>
              <a:rPr lang="en-US" i="1" dirty="0" smtClean="0"/>
              <a:t>g </a:t>
            </a:r>
            <a:r>
              <a:rPr lang="en-US" dirty="0" smtClean="0"/>
              <a:t>23.06</a:t>
            </a:r>
          </a:p>
          <a:p>
            <a:r>
              <a:rPr lang="en-US" dirty="0" smtClean="0"/>
              <a:t>Except for the last month,  the last month payment is </a:t>
            </a:r>
            <a:r>
              <a:rPr lang="en-US" i="1" dirty="0"/>
              <a:t>g</a:t>
            </a:r>
            <a:r>
              <a:rPr lang="en-US" dirty="0" smtClean="0"/>
              <a:t>23.12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06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Credit card and Finance Charges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finance charge on a credit card is the simple interest on the average daily balance using a daily interest rate.</a:t>
            </a:r>
          </a:p>
          <a:p>
            <a:r>
              <a:rPr lang="en-US" dirty="0" smtClean="0"/>
              <a:t>The billing cycle is the number of days between credit card statements, and usually corresponds to the number of days in a specific month, which will be 28, 30 or 31 days.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652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How many days are in the billing cycle that runs from the June 15 through July 14?</a:t>
            </a:r>
          </a:p>
          <a:p>
            <a:r>
              <a:rPr lang="en-US" dirty="0" smtClean="0"/>
              <a:t>30 days.</a:t>
            </a:r>
          </a:p>
          <a:p>
            <a:r>
              <a:rPr lang="en-US" dirty="0" smtClean="0"/>
              <a:t>If a credit card has a balance of $20 for 21 days and then a balance of $40 for 9 days, what is the average daily balance for that 30-day period?</a:t>
            </a:r>
          </a:p>
          <a:p>
            <a:r>
              <a:rPr lang="en-US" dirty="0" smtClean="0"/>
              <a:t>20*21=420 and 40*9=360</a:t>
            </a:r>
          </a:p>
          <a:p>
            <a:r>
              <a:rPr lang="en-US" dirty="0" smtClean="0"/>
              <a:t>420+360=780</a:t>
            </a:r>
          </a:p>
          <a:p>
            <a:r>
              <a:rPr lang="en-US" dirty="0" smtClean="0"/>
              <a:t>ADB: 780/30=$26</a:t>
            </a:r>
          </a:p>
          <a:p>
            <a:r>
              <a:rPr lang="en-US" b="1" u="sng" dirty="0" smtClean="0"/>
              <a:t>ADB</a:t>
            </a:r>
            <a:r>
              <a:rPr lang="en-US" dirty="0" smtClean="0"/>
              <a:t>- the average daily balance is just that- the average of the daily balances for all the days in the billing cycle.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10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smtClean="0"/>
              <a:t>Daily </a:t>
            </a:r>
            <a:r>
              <a:rPr lang="en-US" b="1" u="sng" dirty="0" smtClean="0"/>
              <a:t>interest rate</a:t>
            </a:r>
            <a:r>
              <a:rPr lang="en-US" b="1" dirty="0" smtClean="0"/>
              <a:t>: </a:t>
            </a:r>
            <a:r>
              <a:rPr lang="en-US" dirty="0" smtClean="0"/>
              <a:t>the interest rate stated with a credit card is always an annual percentage rate (APR).  </a:t>
            </a:r>
          </a:p>
          <a:p>
            <a:r>
              <a:rPr lang="en-US" dirty="0" smtClean="0"/>
              <a:t>Since there are 365 days in a year, the daily interest rate is the APR/365.</a:t>
            </a:r>
          </a:p>
          <a:p>
            <a:r>
              <a:rPr lang="en-US" dirty="0" smtClean="0"/>
              <a:t>APR/366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707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Monthly Finance 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Monthly Finance Charge = (ADB) * (APR/365)*(# Of Days in Billing Cycle)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86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1642</TotalTime>
  <Words>836</Words>
  <Application>Microsoft Office PowerPoint</Application>
  <PresentationFormat>On-screen Show (4:3)</PresentationFormat>
  <Paragraphs>104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3.3</vt:lpstr>
      <vt:lpstr>Simple Finance Charges</vt:lpstr>
      <vt:lpstr>Monthly Payments</vt:lpstr>
      <vt:lpstr>PowerPoint Presentation</vt:lpstr>
      <vt:lpstr>PowerPoint Presentation</vt:lpstr>
      <vt:lpstr>Credit card and Finance Charges</vt:lpstr>
      <vt:lpstr>PowerPoint Presentation</vt:lpstr>
      <vt:lpstr>PowerPoint Presentation</vt:lpstr>
      <vt:lpstr>Monthly Finance Charge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HW 3.3 pg 184</vt:lpstr>
    </vt:vector>
  </TitlesOfParts>
  <Company>CSN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3.3</dc:title>
  <dc:creator>CSN</dc:creator>
  <cp:lastModifiedBy>Administrator</cp:lastModifiedBy>
  <cp:revision>37</cp:revision>
  <dcterms:created xsi:type="dcterms:W3CDTF">2012-11-06T00:20:37Z</dcterms:created>
  <dcterms:modified xsi:type="dcterms:W3CDTF">2013-10-29T18:48:36Z</dcterms:modified>
</cp:coreProperties>
</file>